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797675" cy="99266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04DAA7-C910-E901-0708-E690A46FA409}" name="Rhys King" initials="RK" userId="S::rhysking@sportwest.com.au::9b852d24-43a9-4c33-879d-5aad97b67f9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shall, Emma" initials="ME" lastIdx="3" clrIdx="0">
    <p:extLst>
      <p:ext uri="{19B8F6BF-5375-455C-9EA6-DF929625EA0E}">
        <p15:presenceInfo xmlns:p15="http://schemas.microsoft.com/office/powerpoint/2012/main" userId="S::he92144@health.wa.gov.au::6ccbf026-b042-455e-8c12-aef028a88dbc" providerId="AD"/>
      </p:ext>
    </p:extLst>
  </p:cmAuthor>
  <p:cmAuthor id="2" name="Rhys King" initials="RK" lastIdx="2" clrIdx="1">
    <p:extLst>
      <p:ext uri="{19B8F6BF-5375-455C-9EA6-DF929625EA0E}">
        <p15:presenceInfo xmlns:p15="http://schemas.microsoft.com/office/powerpoint/2012/main" userId="S::rhysking@sportwest.com.au::9b852d24-43a9-4c33-879d-5aad97b67f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821"/>
    <a:srgbClr val="BAD903"/>
    <a:srgbClr val="73AD52"/>
    <a:srgbClr val="85C2EA"/>
    <a:srgbClr val="242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596C3-4014-4D1B-BFC7-9DF99AAC9F51}" v="1" dt="2023-09-12T04:53:25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8" autoAdjust="0"/>
    <p:restoredTop sz="94674"/>
  </p:normalViewPr>
  <p:slideViewPr>
    <p:cSldViewPr snapToGrid="0">
      <p:cViewPr varScale="1">
        <p:scale>
          <a:sx n="101" d="100"/>
          <a:sy n="101" d="100"/>
        </p:scale>
        <p:origin x="9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Schwald" userId="d843aa6f-7afd-44ef-b4e8-449ed65970f4" providerId="ADAL" clId="{868F7FB3-CC35-4480-A525-D6D26F667DDB}"/>
    <pc:docChg chg="undo custSel modSld">
      <pc:chgData name="Esther Schwald" userId="d843aa6f-7afd-44ef-b4e8-449ed65970f4" providerId="ADAL" clId="{868F7FB3-CC35-4480-A525-D6D26F667DDB}" dt="2023-08-14T00:25:08.029" v="90" actId="255"/>
      <pc:docMkLst>
        <pc:docMk/>
      </pc:docMkLst>
      <pc:sldChg chg="modSp mod">
        <pc:chgData name="Esther Schwald" userId="d843aa6f-7afd-44ef-b4e8-449ed65970f4" providerId="ADAL" clId="{868F7FB3-CC35-4480-A525-D6D26F667DDB}" dt="2023-08-14T00:25:08.029" v="90" actId="255"/>
        <pc:sldMkLst>
          <pc:docMk/>
          <pc:sldMk cId="2725299985" sldId="256"/>
        </pc:sldMkLst>
        <pc:spChg chg="mod">
          <ac:chgData name="Esther Schwald" userId="d843aa6f-7afd-44ef-b4e8-449ed65970f4" providerId="ADAL" clId="{868F7FB3-CC35-4480-A525-D6D26F667DDB}" dt="2023-08-14T00:14:29.240" v="7"/>
          <ac:spMkLst>
            <pc:docMk/>
            <pc:sldMk cId="2725299985" sldId="256"/>
            <ac:spMk id="5" creationId="{C01B2D66-6663-D028-A78A-159A6D05BB37}"/>
          </ac:spMkLst>
        </pc:spChg>
        <pc:spChg chg="mod">
          <ac:chgData name="Esther Schwald" userId="d843aa6f-7afd-44ef-b4e8-449ed65970f4" providerId="ADAL" clId="{868F7FB3-CC35-4480-A525-D6D26F667DDB}" dt="2023-08-14T00:23:54.306" v="76" actId="3064"/>
          <ac:spMkLst>
            <pc:docMk/>
            <pc:sldMk cId="2725299985" sldId="256"/>
            <ac:spMk id="7" creationId="{969087B8-143D-B781-B5E6-772F93E1842C}"/>
          </ac:spMkLst>
        </pc:spChg>
        <pc:spChg chg="mod">
          <ac:chgData name="Esther Schwald" userId="d843aa6f-7afd-44ef-b4e8-449ed65970f4" providerId="ADAL" clId="{868F7FB3-CC35-4480-A525-D6D26F667DDB}" dt="2023-08-14T00:17:52.381" v="42" actId="207"/>
          <ac:spMkLst>
            <pc:docMk/>
            <pc:sldMk cId="2725299985" sldId="256"/>
            <ac:spMk id="11" creationId="{0397BCB0-82DC-08C9-32E2-6AEE3B172908}"/>
          </ac:spMkLst>
        </pc:spChg>
        <pc:spChg chg="mod">
          <ac:chgData name="Esther Schwald" userId="d843aa6f-7afd-44ef-b4e8-449ed65970f4" providerId="ADAL" clId="{868F7FB3-CC35-4480-A525-D6D26F667DDB}" dt="2023-08-14T00:19:59.235" v="54" actId="14100"/>
          <ac:spMkLst>
            <pc:docMk/>
            <pc:sldMk cId="2725299985" sldId="256"/>
            <ac:spMk id="12" creationId="{05E56DDF-68C5-7152-CEA9-3C2AF45CEC95}"/>
          </ac:spMkLst>
        </pc:spChg>
        <pc:spChg chg="mod">
          <ac:chgData name="Esther Schwald" userId="d843aa6f-7afd-44ef-b4e8-449ed65970f4" providerId="ADAL" clId="{868F7FB3-CC35-4480-A525-D6D26F667DDB}" dt="2023-08-14T00:20:08.174" v="55" actId="2711"/>
          <ac:spMkLst>
            <pc:docMk/>
            <pc:sldMk cId="2725299985" sldId="256"/>
            <ac:spMk id="16" creationId="{FAD35B80-C602-4777-355F-E4AACB61B899}"/>
          </ac:spMkLst>
        </pc:spChg>
        <pc:spChg chg="mod">
          <ac:chgData name="Esther Schwald" userId="d843aa6f-7afd-44ef-b4e8-449ed65970f4" providerId="ADAL" clId="{868F7FB3-CC35-4480-A525-D6D26F667DDB}" dt="2023-08-14T00:20:15.694" v="56" actId="2711"/>
          <ac:spMkLst>
            <pc:docMk/>
            <pc:sldMk cId="2725299985" sldId="256"/>
            <ac:spMk id="17" creationId="{070C18E1-C3DB-322E-DEF0-B592C40DEE05}"/>
          </ac:spMkLst>
        </pc:spChg>
        <pc:spChg chg="mod">
          <ac:chgData name="Esther Schwald" userId="d843aa6f-7afd-44ef-b4e8-449ed65970f4" providerId="ADAL" clId="{868F7FB3-CC35-4480-A525-D6D26F667DDB}" dt="2023-08-14T00:20:24.897" v="57" actId="2711"/>
          <ac:spMkLst>
            <pc:docMk/>
            <pc:sldMk cId="2725299985" sldId="256"/>
            <ac:spMk id="18" creationId="{BA5E6656-4613-1E89-9770-3595BA16BFDB}"/>
          </ac:spMkLst>
        </pc:spChg>
        <pc:spChg chg="mod">
          <ac:chgData name="Esther Schwald" userId="d843aa6f-7afd-44ef-b4e8-449ed65970f4" providerId="ADAL" clId="{868F7FB3-CC35-4480-A525-D6D26F667DDB}" dt="2023-08-14T00:19:53.600" v="53" actId="2711"/>
          <ac:spMkLst>
            <pc:docMk/>
            <pc:sldMk cId="2725299985" sldId="256"/>
            <ac:spMk id="19" creationId="{C4527CC3-F777-B3CA-F543-76FCBD6D1A33}"/>
          </ac:spMkLst>
        </pc:spChg>
        <pc:spChg chg="mod">
          <ac:chgData name="Esther Schwald" userId="d843aa6f-7afd-44ef-b4e8-449ed65970f4" providerId="ADAL" clId="{868F7FB3-CC35-4480-A525-D6D26F667DDB}" dt="2023-08-14T00:24:12.616" v="79" actId="692"/>
          <ac:spMkLst>
            <pc:docMk/>
            <pc:sldMk cId="2725299985" sldId="256"/>
            <ac:spMk id="22" creationId="{821270B6-63F9-33BB-6717-19CC13AE889F}"/>
          </ac:spMkLst>
        </pc:spChg>
        <pc:spChg chg="mod">
          <ac:chgData name="Esther Schwald" userId="d843aa6f-7afd-44ef-b4e8-449ed65970f4" providerId="ADAL" clId="{868F7FB3-CC35-4480-A525-D6D26F667DDB}" dt="2023-08-14T00:24:21.681" v="81" actId="692"/>
          <ac:spMkLst>
            <pc:docMk/>
            <pc:sldMk cId="2725299985" sldId="256"/>
            <ac:spMk id="23" creationId="{A7BA7F6C-698C-7BF3-0D28-1353ED35805E}"/>
          </ac:spMkLst>
        </pc:spChg>
        <pc:spChg chg="mod">
          <ac:chgData name="Esther Schwald" userId="d843aa6f-7afd-44ef-b4e8-449ed65970f4" providerId="ADAL" clId="{868F7FB3-CC35-4480-A525-D6D26F667DDB}" dt="2023-08-14T00:24:26.483" v="82" actId="692"/>
          <ac:spMkLst>
            <pc:docMk/>
            <pc:sldMk cId="2725299985" sldId="256"/>
            <ac:spMk id="24" creationId="{DB728B0C-3FC6-A2AC-362D-2464E37FB773}"/>
          </ac:spMkLst>
        </pc:spChg>
        <pc:spChg chg="mod">
          <ac:chgData name="Esther Schwald" userId="d843aa6f-7afd-44ef-b4e8-449ed65970f4" providerId="ADAL" clId="{868F7FB3-CC35-4480-A525-D6D26F667DDB}" dt="2023-08-14T00:24:30.472" v="83" actId="692"/>
          <ac:spMkLst>
            <pc:docMk/>
            <pc:sldMk cId="2725299985" sldId="256"/>
            <ac:spMk id="25" creationId="{BCEB092F-42F9-A578-59A1-E74484D495E9}"/>
          </ac:spMkLst>
        </pc:spChg>
        <pc:spChg chg="mod">
          <ac:chgData name="Esther Schwald" userId="d843aa6f-7afd-44ef-b4e8-449ed65970f4" providerId="ADAL" clId="{868F7FB3-CC35-4480-A525-D6D26F667DDB}" dt="2023-08-14T00:24:41.094" v="85" actId="692"/>
          <ac:spMkLst>
            <pc:docMk/>
            <pc:sldMk cId="2725299985" sldId="256"/>
            <ac:spMk id="33" creationId="{2994A43B-1E33-40E8-806D-9F3E7A581EA6}"/>
          </ac:spMkLst>
        </pc:spChg>
        <pc:spChg chg="mod">
          <ac:chgData name="Esther Schwald" userId="d843aa6f-7afd-44ef-b4e8-449ed65970f4" providerId="ADAL" clId="{868F7FB3-CC35-4480-A525-D6D26F667DDB}" dt="2023-08-14T00:24:45.222" v="86" actId="692"/>
          <ac:spMkLst>
            <pc:docMk/>
            <pc:sldMk cId="2725299985" sldId="256"/>
            <ac:spMk id="34" creationId="{0E5BFAA9-76BA-8D53-BA1C-2817C648D5A8}"/>
          </ac:spMkLst>
        </pc:spChg>
        <pc:spChg chg="mod">
          <ac:chgData name="Esther Schwald" userId="d843aa6f-7afd-44ef-b4e8-449ed65970f4" providerId="ADAL" clId="{868F7FB3-CC35-4480-A525-D6D26F667DDB}" dt="2023-08-14T00:24:49.519" v="87" actId="692"/>
          <ac:spMkLst>
            <pc:docMk/>
            <pc:sldMk cId="2725299985" sldId="256"/>
            <ac:spMk id="35" creationId="{629181CD-3297-286F-233F-DA8BBF8FBDE1}"/>
          </ac:spMkLst>
        </pc:spChg>
        <pc:spChg chg="mod">
          <ac:chgData name="Esther Schwald" userId="d843aa6f-7afd-44ef-b4e8-449ed65970f4" providerId="ADAL" clId="{868F7FB3-CC35-4480-A525-D6D26F667DDB}" dt="2023-08-14T00:24:53.226" v="88" actId="692"/>
          <ac:spMkLst>
            <pc:docMk/>
            <pc:sldMk cId="2725299985" sldId="256"/>
            <ac:spMk id="36" creationId="{5948966C-29B0-3E35-2276-7F2BE40F4A96}"/>
          </ac:spMkLst>
        </pc:spChg>
        <pc:spChg chg="mod">
          <ac:chgData name="Esther Schwald" userId="d843aa6f-7afd-44ef-b4e8-449ed65970f4" providerId="ADAL" clId="{868F7FB3-CC35-4480-A525-D6D26F667DDB}" dt="2023-08-14T00:24:56.469" v="89" actId="692"/>
          <ac:spMkLst>
            <pc:docMk/>
            <pc:sldMk cId="2725299985" sldId="256"/>
            <ac:spMk id="37" creationId="{8C8F3484-6054-67E0-F677-6FA05725C875}"/>
          </ac:spMkLst>
        </pc:spChg>
        <pc:spChg chg="mod">
          <ac:chgData name="Esther Schwald" userId="d843aa6f-7afd-44ef-b4e8-449ed65970f4" providerId="ADAL" clId="{868F7FB3-CC35-4480-A525-D6D26F667DDB}" dt="2023-08-14T00:24:17.445" v="80" actId="692"/>
          <ac:spMkLst>
            <pc:docMk/>
            <pc:sldMk cId="2725299985" sldId="256"/>
            <ac:spMk id="38" creationId="{7A14AFC3-D00F-666B-CE3B-F2497E8B6462}"/>
          </ac:spMkLst>
        </pc:spChg>
        <pc:spChg chg="mod">
          <ac:chgData name="Esther Schwald" userId="d843aa6f-7afd-44ef-b4e8-449ed65970f4" providerId="ADAL" clId="{868F7FB3-CC35-4480-A525-D6D26F667DDB}" dt="2023-08-14T00:18:05.798" v="43" actId="207"/>
          <ac:spMkLst>
            <pc:docMk/>
            <pc:sldMk cId="2725299985" sldId="256"/>
            <ac:spMk id="39" creationId="{7CE08FC3-51F7-E551-A0D5-E29FD237F18D}"/>
          </ac:spMkLst>
        </pc:spChg>
        <pc:spChg chg="mod">
          <ac:chgData name="Esther Schwald" userId="d843aa6f-7afd-44ef-b4e8-449ed65970f4" providerId="ADAL" clId="{868F7FB3-CC35-4480-A525-D6D26F667DDB}" dt="2023-08-14T00:25:08.029" v="90" actId="255"/>
          <ac:spMkLst>
            <pc:docMk/>
            <pc:sldMk cId="2725299985" sldId="256"/>
            <ac:spMk id="40" creationId="{E30B07BF-6915-1693-73D0-F54D11EA23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E6239-A0AE-984D-A337-139FDBD7934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1EF68-56DB-7949-9E53-FC9C44055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4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EF68-56DB-7949-9E53-FC9C44055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6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EF68-56DB-7949-9E53-FC9C440553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1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BFAD7-3911-87A3-869C-9C71C9D7C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8BB53-1E34-3126-1C37-B94234E3B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CB400-40DE-F724-3F77-407E0DD1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C5A1-F768-C7BF-018A-7FB91F27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04BC2-7D54-ACB7-2576-3215EE88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1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E8EF-B35D-C4AC-9AE2-95E71D7F8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4C716-1D30-9917-BC7A-0A032EE6B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EF677-CC5C-AA7A-A38A-27B82AC2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01C6-3AA5-5C0D-743A-AB5A4E81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BF121-AABC-EA71-F8FC-B3438906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8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3FC4F-2C77-A40B-7BB9-7352EC5F7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C4B6E-51A4-A4BE-4402-C097E2FD2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254A-0425-1679-FFCD-918D6401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66DD5-C3EF-D6FB-5597-21ACBF7A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22581-F53A-103F-3CEB-5DF52B2F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CDE1-4CA5-A57B-D160-CEF5F572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CE9D-CC34-7FFB-E05D-118711DC7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690E-7F93-FB5A-B5F1-B62671A6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D4EBF-C047-AB4F-6978-6C51D4A2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A50A-1F7A-E982-C65C-8604DE84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054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2F5F-9369-4D65-89FB-D5642A2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77B5C-EB34-0F49-AEC1-DE02F6A6E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005B-1C50-3C87-4073-03E7B62E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7CE93-B327-E82D-E0E2-1D6D7D6E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362A7-CE10-EC44-57CE-B43188D5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31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51C26-FB8D-B968-DDBD-4CE4727D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855F-904A-F614-60EF-757A9F6D0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DACF4-CCB1-4DFD-2E16-B78E0D066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C4D77-D869-86EF-EAC8-0FB2F8BC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28536-D788-BD6B-CE83-BA4BA3D7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BA30C-9592-F15E-8422-C225117A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92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60B4-3B18-BD8B-4046-58F54004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EC841-5D5B-2028-CF89-AB3DCE178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F1A22-E5D3-808F-F631-0B03923D4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8DC44-2EB2-24A6-872C-1EC423F4B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D6B45-B40B-6A79-FB3D-CD348A51E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24B68-E4D4-EBA9-AB0C-11DB33EF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A8783-6E86-5388-9836-2A181AB6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3F8A0-A0B5-9D56-93C8-0ADBDCAE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94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F8E5-33BF-FB43-0A8A-DCF0E18B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469D45-9164-A867-5580-9293C500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8A9FE-4F59-BFAE-192E-BD431242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C3E30-3FB0-41AD-FDD4-8E7338B1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5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BCFEB-015F-270F-0D80-9E5AA67F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BF49A-E338-000E-9181-53D27CBF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8CA9F-631A-7038-4D7C-D1DBDF70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56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3E6A-180C-E8C2-9ED6-F1642108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6028B-2A85-B200-54CB-1D236DFA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D1C4E-CDEB-CFB5-D055-8CD03FD4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98541-BEBA-152E-FEB8-D22A17A0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F6433-176B-9B42-C2B1-F6590218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317C9-E4F4-C462-42C8-6A93BA01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851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EDAC-2B46-DFDC-EEEE-871D00D6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3E4205-8C89-BF9D-56AB-D55707D0F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06EF7-0514-56D1-6D71-A6CB05BA8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F30E6-99B9-5F33-E459-26A6E12E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C377F-B5DD-CACA-4134-584272CA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905EA-7488-A9BF-6E6A-2E7CF63A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17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56182-782B-CF4E-9751-C8C0E847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CA341-7EBB-7367-97CB-2DBB85BFF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8E3A9-1FFC-C69E-4FED-B293256E3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F077-5789-416A-A2BD-973DAB5ACAE2}" type="datetimeFigureOut">
              <a:rPr lang="en-AU" smtClean="0"/>
              <a:t>12/09/2023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4E1BA-7E50-90D8-4AC6-6A7E331E6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7F552-E1DD-B6D4-8951-51BDCB225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4FE9B-52F3-4500-BED8-9C6198A438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6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Assessment%20Criteria%20for%20External%20Mental%20Health%20Programs%20and%20Service%20Provid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C01B2D66-6663-D028-A78A-159A6D05BB37}"/>
              </a:ext>
            </a:extLst>
          </p:cNvPr>
          <p:cNvSpPr txBox="1">
            <a:spLocks/>
          </p:cNvSpPr>
          <p:nvPr/>
        </p:nvSpPr>
        <p:spPr>
          <a:xfrm>
            <a:off x="400114" y="278686"/>
            <a:ext cx="9191562" cy="683543"/>
          </a:xfrm>
          <a:prstGeom prst="rect">
            <a:avLst/>
          </a:prstGeom>
        </p:spPr>
        <p:txBody>
          <a:bodyPr/>
          <a:lstStyle>
            <a:lvl1pPr algn="ctr" defTabSz="1219139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2191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effectLst/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solidFill>
                  <a:srgbClr val="2EB821"/>
                </a:solidFill>
                <a:effectLst/>
                <a:highlight>
                  <a:srgbClr val="FFFF00"/>
                </a:highlight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INSERT ORGANISATION NAME HERE</a:t>
            </a: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solidFill>
                  <a:srgbClr val="2EB821"/>
                </a:solidFill>
                <a:effectLst/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&gt; MENTAL HEALTH AND WELLBEING STRATEGY</a:t>
            </a:r>
          </a:p>
          <a:p>
            <a:pPr marL="0" marR="0" lvl="0" indent="0" defTabSz="12191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-68" dirty="0">
                <a:solidFill>
                  <a:srgbClr val="2EB821"/>
                </a:solidFill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&lt;</a:t>
            </a:r>
            <a:r>
              <a:rPr lang="en-US" sz="2000" b="1" spc="-68" dirty="0">
                <a:solidFill>
                  <a:srgbClr val="2EB821"/>
                </a:solidFill>
                <a:highlight>
                  <a:srgbClr val="FFFF00"/>
                </a:highlight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INSERT YEAR(S) HERE</a:t>
            </a:r>
            <a:r>
              <a:rPr lang="en-US" sz="2000" b="1" spc="-68" dirty="0">
                <a:solidFill>
                  <a:srgbClr val="2EB821"/>
                </a:solidFill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&gt;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EB821"/>
              </a:solidFill>
              <a:effectLst/>
              <a:uLnTx/>
              <a:uFillTx/>
              <a:latin typeface="Balboa Light" panose="020B0304040203020204" pitchFamily="34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9087B8-143D-B781-B5E6-772F93E1842C}"/>
              </a:ext>
            </a:extLst>
          </p:cNvPr>
          <p:cNvSpPr/>
          <p:nvPr/>
        </p:nvSpPr>
        <p:spPr>
          <a:xfrm>
            <a:off x="9768728" y="987280"/>
            <a:ext cx="2242297" cy="5575963"/>
          </a:xfrm>
          <a:prstGeom prst="roundRect">
            <a:avLst>
              <a:gd name="adj" fmla="val 0"/>
            </a:avLst>
          </a:prstGeom>
          <a:solidFill>
            <a:srgbClr val="2EB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8000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Vision</a:t>
            </a:r>
          </a:p>
          <a:p>
            <a:pPr defTabSz="1219170"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To lead the way in fostering a sports community where everyone’s mental health and wellbeing is valued and where every participant feels supported, included and empowered.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Purpose</a:t>
            </a:r>
          </a:p>
          <a:p>
            <a:pPr marR="0" lvl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To promote mental health and wellbeing awareness and support throughout our sport community, creating a supportive, inclusive, and stigma-free sports environment.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</a:t>
            </a:r>
            <a:r>
              <a:rPr kumimoji="0" lang="en-US" sz="1200" u="non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Outputs</a:t>
            </a:r>
          </a:p>
          <a:p>
            <a:pPr marR="0" lvl="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tabLst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Examples: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Adoption of a Mental Health Champion(s).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lang="en-US" sz="950" dirty="0">
                <a:solidFill>
                  <a:schemeClr val="tx1"/>
                </a:solidFill>
                <a:highlight>
                  <a:srgbClr val="FFFF00"/>
                </a:highlight>
                <a:latin typeface="Be Vietnam Pro" pitchFamily="2" charset="0"/>
                <a:ea typeface="Open Sans" pitchFamily="2" charset="0"/>
                <a:cs typeface="Open Sans" pitchFamily="2" charset="0"/>
              </a:rPr>
              <a:t>1-5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&gt; mental health and wellbeing initiatives completed.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Strong community engagement in mental health and wellbeing initiatives. 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Positive feedback 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about the mental health and wellbeing initiatives.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97BCB0-82DC-08C9-32E2-6AEE3B172908}"/>
              </a:ext>
            </a:extLst>
          </p:cNvPr>
          <p:cNvSpPr txBox="1"/>
          <p:nvPr/>
        </p:nvSpPr>
        <p:spPr>
          <a:xfrm>
            <a:off x="352318" y="997081"/>
            <a:ext cx="9317496" cy="339947"/>
          </a:xfrm>
          <a:prstGeom prst="rect">
            <a:avLst/>
          </a:prstGeom>
          <a:solidFill>
            <a:srgbClr val="BAD903"/>
          </a:solidFill>
        </p:spPr>
        <p:txBody>
          <a:bodyPr wrap="square" lIns="0" tIns="72000" rIns="0" bIns="720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Key</a:t>
            </a:r>
            <a:r>
              <a:rPr kumimoji="0" lang="en-US" sz="1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 Objectives</a:t>
            </a:r>
            <a:endParaRPr kumimoji="0" lang="en-US" sz="1400" b="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2" name="Rectangle: Rounded Corners 61">
            <a:extLst>
              <a:ext uri="{FF2B5EF4-FFF2-40B4-BE49-F238E27FC236}">
                <a16:creationId xmlns:a16="http://schemas.microsoft.com/office/drawing/2014/main" id="{05E56DDF-68C5-7152-CEA9-3C2AF45CEC95}"/>
              </a:ext>
            </a:extLst>
          </p:cNvPr>
          <p:cNvSpPr/>
          <p:nvPr/>
        </p:nvSpPr>
        <p:spPr>
          <a:xfrm>
            <a:off x="355620" y="1379288"/>
            <a:ext cx="1817615" cy="1595779"/>
          </a:xfrm>
          <a:prstGeom prst="roundRect">
            <a:avLst>
              <a:gd name="adj" fmla="val 1917"/>
            </a:avLst>
          </a:prstGeom>
          <a:solidFill>
            <a:srgbClr val="BAD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>
              <a:defRPr/>
            </a:pPr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Educate our community about mental health and wellbeing.</a:t>
            </a:r>
          </a:p>
        </p:txBody>
      </p:sp>
      <p:sp>
        <p:nvSpPr>
          <p:cNvPr id="16" name="Rectangle: Rounded Corners 61">
            <a:extLst>
              <a:ext uri="{FF2B5EF4-FFF2-40B4-BE49-F238E27FC236}">
                <a16:creationId xmlns:a16="http://schemas.microsoft.com/office/drawing/2014/main" id="{FAD35B80-C602-4777-355F-E4AACB61B899}"/>
              </a:ext>
            </a:extLst>
          </p:cNvPr>
          <p:cNvSpPr/>
          <p:nvPr/>
        </p:nvSpPr>
        <p:spPr>
          <a:xfrm>
            <a:off x="4106417" y="1378106"/>
            <a:ext cx="1816952" cy="1596964"/>
          </a:xfrm>
          <a:prstGeom prst="roundRect">
            <a:avLst>
              <a:gd name="adj" fmla="val 1917"/>
            </a:avLst>
          </a:prstGeom>
          <a:solidFill>
            <a:srgbClr val="BAD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</a:t>
            </a:r>
            <a:r>
              <a:rPr lang="en-US" sz="95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g.</a:t>
            </a:r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Foster a culture of </a:t>
            </a:r>
            <a:r>
              <a:rPr lang="en-US" sz="95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help-seeking behaviour</a:t>
            </a:r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.</a:t>
            </a:r>
          </a:p>
        </p:txBody>
      </p:sp>
      <p:sp>
        <p:nvSpPr>
          <p:cNvPr id="17" name="Rectangle: Rounded Corners 61">
            <a:extLst>
              <a:ext uri="{FF2B5EF4-FFF2-40B4-BE49-F238E27FC236}">
                <a16:creationId xmlns:a16="http://schemas.microsoft.com/office/drawing/2014/main" id="{070C18E1-C3DB-322E-DEF0-B592C40DEE05}"/>
              </a:ext>
            </a:extLst>
          </p:cNvPr>
          <p:cNvSpPr/>
          <p:nvPr/>
        </p:nvSpPr>
        <p:spPr>
          <a:xfrm>
            <a:off x="5981484" y="1378104"/>
            <a:ext cx="1815108" cy="1596963"/>
          </a:xfrm>
          <a:prstGeom prst="roundRect">
            <a:avLst>
              <a:gd name="adj" fmla="val 1917"/>
            </a:avLst>
          </a:prstGeom>
          <a:solidFill>
            <a:srgbClr val="BAD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Reduce stigma associated with mental health and wellbeing issues.</a:t>
            </a:r>
          </a:p>
        </p:txBody>
      </p:sp>
      <p:sp>
        <p:nvSpPr>
          <p:cNvPr id="18" name="Rectangle: Rounded Corners 61">
            <a:extLst>
              <a:ext uri="{FF2B5EF4-FFF2-40B4-BE49-F238E27FC236}">
                <a16:creationId xmlns:a16="http://schemas.microsoft.com/office/drawing/2014/main" id="{BA5E6656-4613-1E89-9770-3595BA16BFDB}"/>
              </a:ext>
            </a:extLst>
          </p:cNvPr>
          <p:cNvSpPr/>
          <p:nvPr/>
        </p:nvSpPr>
        <p:spPr>
          <a:xfrm>
            <a:off x="7854706" y="1379287"/>
            <a:ext cx="1815108" cy="1595780"/>
          </a:xfrm>
          <a:prstGeom prst="roundRect">
            <a:avLst>
              <a:gd name="adj" fmla="val 1917"/>
            </a:avLst>
          </a:prstGeom>
          <a:solidFill>
            <a:srgbClr val="BAD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Increase awareness and linkages with mental health </a:t>
            </a:r>
            <a:r>
              <a:rPr lang="en-US" sz="950" dirty="0" err="1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organisations</a:t>
            </a:r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and professionals to provide appropriate resources and training.</a:t>
            </a:r>
          </a:p>
        </p:txBody>
      </p:sp>
      <p:sp>
        <p:nvSpPr>
          <p:cNvPr id="19" name="Rectangle: Rounded Corners 61">
            <a:extLst>
              <a:ext uri="{FF2B5EF4-FFF2-40B4-BE49-F238E27FC236}">
                <a16:creationId xmlns:a16="http://schemas.microsoft.com/office/drawing/2014/main" id="{C4527CC3-F777-B3CA-F543-76FCBD6D1A33}"/>
              </a:ext>
            </a:extLst>
          </p:cNvPr>
          <p:cNvSpPr/>
          <p:nvPr/>
        </p:nvSpPr>
        <p:spPr>
          <a:xfrm>
            <a:off x="2231350" y="1375741"/>
            <a:ext cx="1816952" cy="1599329"/>
          </a:xfrm>
          <a:prstGeom prst="roundRect">
            <a:avLst>
              <a:gd name="adj" fmla="val 1917"/>
            </a:avLst>
          </a:prstGeom>
          <a:solidFill>
            <a:srgbClr val="BAD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</a:t>
            </a:r>
            <a:r>
              <a:rPr lang="en-US" sz="95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g.</a:t>
            </a:r>
            <a:r>
              <a:rPr lang="en-US" sz="950" dirty="0">
                <a:solidFill>
                  <a:schemeClr val="bg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Encourage open, supportive conversations about mental health and wellbeing.</a:t>
            </a:r>
          </a:p>
        </p:txBody>
      </p:sp>
      <p:sp>
        <p:nvSpPr>
          <p:cNvPr id="33" name="TextBox 63">
            <a:extLst>
              <a:ext uri="{FF2B5EF4-FFF2-40B4-BE49-F238E27FC236}">
                <a16:creationId xmlns:a16="http://schemas.microsoft.com/office/drawing/2014/main" id="{2994A43B-1E33-40E8-806D-9F3E7A581EA6}"/>
              </a:ext>
            </a:extLst>
          </p:cNvPr>
          <p:cNvSpPr txBox="1"/>
          <p:nvPr/>
        </p:nvSpPr>
        <p:spPr>
          <a:xfrm>
            <a:off x="356416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354013" algn="l"/>
              </a:tabLs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	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Mental Health 	Champion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R="0" lvl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390525" algn="l"/>
              </a:tabLs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March 20xx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  <p:sp>
        <p:nvSpPr>
          <p:cNvPr id="34" name="TextBox 63">
            <a:extLst>
              <a:ext uri="{FF2B5EF4-FFF2-40B4-BE49-F238E27FC236}">
                <a16:creationId xmlns:a16="http://schemas.microsoft.com/office/drawing/2014/main" id="{0E5BFAA9-76BA-8D53-BA1C-2817C648D5A8}"/>
              </a:ext>
            </a:extLst>
          </p:cNvPr>
          <p:cNvSpPr txBox="1"/>
          <p:nvPr/>
        </p:nvSpPr>
        <p:spPr>
          <a:xfrm>
            <a:off x="2230084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spcAft>
                <a:spcPts val="300"/>
              </a:spcAf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Executive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June 20xx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  <p:sp>
        <p:nvSpPr>
          <p:cNvPr id="35" name="TextBox 63">
            <a:extLst>
              <a:ext uri="{FF2B5EF4-FFF2-40B4-BE49-F238E27FC236}">
                <a16:creationId xmlns:a16="http://schemas.microsoft.com/office/drawing/2014/main" id="{629181CD-3297-286F-233F-DA8BBF8FBDE1}"/>
              </a:ext>
            </a:extLst>
          </p:cNvPr>
          <p:cNvSpPr txBox="1"/>
          <p:nvPr/>
        </p:nvSpPr>
        <p:spPr>
          <a:xfrm>
            <a:off x="4103752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Board/Committee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October 20xx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5948966C-29B0-3E35-2276-7F2BE40F4A96}"/>
              </a:ext>
            </a:extLst>
          </p:cNvPr>
          <p:cNvSpPr txBox="1"/>
          <p:nvPr/>
        </p:nvSpPr>
        <p:spPr>
          <a:xfrm>
            <a:off x="5977420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Board/Committee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October 20xx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  <p:sp>
        <p:nvSpPr>
          <p:cNvPr id="37" name="TextBox 63">
            <a:extLst>
              <a:ext uri="{FF2B5EF4-FFF2-40B4-BE49-F238E27FC236}">
                <a16:creationId xmlns:a16="http://schemas.microsoft.com/office/drawing/2014/main" id="{8C8F3484-6054-67E0-F677-6FA05725C875}"/>
              </a:ext>
            </a:extLst>
          </p:cNvPr>
          <p:cNvSpPr txBox="1"/>
          <p:nvPr/>
        </p:nvSpPr>
        <p:spPr>
          <a:xfrm>
            <a:off x="7851087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Executive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AU" sz="900" b="1" u="none" strike="noStrike" kern="1200" cap="none" spc="0" normalizeH="0" baseline="0" noProof="0" dirty="0">
                <a:effectLst/>
                <a:highlight>
                  <a:srgbClr val="FFFF00"/>
                </a:highlight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March 20xx</a:t>
            </a:r>
            <a:r>
              <a:rPr kumimoji="0" lang="en-AU" sz="900" b="1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  <p:sp>
        <p:nvSpPr>
          <p:cNvPr id="22" name="Rectangle: Rounded Corners 61">
            <a:extLst>
              <a:ext uri="{FF2B5EF4-FFF2-40B4-BE49-F238E27FC236}">
                <a16:creationId xmlns:a16="http://schemas.microsoft.com/office/drawing/2014/main" id="{821270B6-63F9-33BB-6717-19CC13AE889F}"/>
              </a:ext>
            </a:extLst>
          </p:cNvPr>
          <p:cNvSpPr/>
          <p:nvPr/>
        </p:nvSpPr>
        <p:spPr>
          <a:xfrm>
            <a:off x="355622" y="3403884"/>
            <a:ext cx="1817615" cy="2414470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lvl="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Deliver mental health and wellbeing information session(s).</a:t>
            </a:r>
            <a:endParaRPr lang="en-US" sz="950" b="1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Rectangle: Rounded Corners 61">
            <a:extLst>
              <a:ext uri="{FF2B5EF4-FFF2-40B4-BE49-F238E27FC236}">
                <a16:creationId xmlns:a16="http://schemas.microsoft.com/office/drawing/2014/main" id="{A7BA7F6C-698C-7BF3-0D28-1353ED35805E}"/>
              </a:ext>
            </a:extLst>
          </p:cNvPr>
          <p:cNvSpPr/>
          <p:nvPr/>
        </p:nvSpPr>
        <p:spPr>
          <a:xfrm>
            <a:off x="4105164" y="3402701"/>
            <a:ext cx="1817615" cy="2412107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Implement a </a:t>
            </a:r>
            <a:r>
              <a:rPr lang="en-US" sz="950" b="1" u="sng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Mental Health and Wellbeing Policy.</a:t>
            </a:r>
          </a:p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</a:t>
            </a:r>
            <a:r>
              <a:rPr lang="en-US" sz="950" dirty="0" err="1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Utilise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posters and social media platforms to encourage people to seek help and know how to access it.</a:t>
            </a:r>
          </a:p>
        </p:txBody>
      </p:sp>
      <p:sp>
        <p:nvSpPr>
          <p:cNvPr id="24" name="Rectangle: Rounded Corners 61">
            <a:extLst>
              <a:ext uri="{FF2B5EF4-FFF2-40B4-BE49-F238E27FC236}">
                <a16:creationId xmlns:a16="http://schemas.microsoft.com/office/drawing/2014/main" id="{DB728B0C-3FC6-A2AC-362D-2464E37FB773}"/>
              </a:ext>
            </a:extLst>
          </p:cNvPr>
          <p:cNvSpPr/>
          <p:nvPr/>
        </p:nvSpPr>
        <p:spPr>
          <a:xfrm>
            <a:off x="5979935" y="3402700"/>
            <a:ext cx="1817615" cy="2412107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Deliver </a:t>
            </a:r>
            <a:r>
              <a:rPr lang="en-US" sz="950" dirty="0">
                <a:solidFill>
                  <a:schemeClr val="tx1"/>
                </a:solidFill>
                <a:highlight>
                  <a:srgbClr val="FFFF00"/>
                </a:highlight>
                <a:latin typeface="Be Vietnam Pro" pitchFamily="2" charset="0"/>
                <a:ea typeface="Open Sans" pitchFamily="2" charset="0"/>
                <a:cs typeface="Open Sans" pitchFamily="2" charset="0"/>
              </a:rPr>
              <a:t>&lt;insert number here 1-5&gt; 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mental health and wellbeing initiatives.</a:t>
            </a:r>
          </a:p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Appoint a Mental Health Champion.</a:t>
            </a:r>
          </a:p>
        </p:txBody>
      </p:sp>
      <p:sp>
        <p:nvSpPr>
          <p:cNvPr id="25" name="Rectangle: Rounded Corners 61">
            <a:extLst>
              <a:ext uri="{FF2B5EF4-FFF2-40B4-BE49-F238E27FC236}">
                <a16:creationId xmlns:a16="http://schemas.microsoft.com/office/drawing/2014/main" id="{BCEB092F-42F9-A578-59A1-E74484D495E9}"/>
              </a:ext>
            </a:extLst>
          </p:cNvPr>
          <p:cNvSpPr/>
          <p:nvPr/>
        </p:nvSpPr>
        <p:spPr>
          <a:xfrm>
            <a:off x="7854705" y="3403883"/>
            <a:ext cx="1817615" cy="2414471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Access and </a:t>
            </a:r>
            <a:r>
              <a:rPr lang="en-US" sz="950" dirty="0" err="1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utilise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the resources from the </a:t>
            </a:r>
            <a:r>
              <a:rPr lang="en-US" sz="950" b="1" u="sng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True Sport Mental Health and Wellbeing 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initiative.</a:t>
            </a:r>
          </a:p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e.g. Establish partnerships with local mental health &amp; wellbeing entities &amp; engage them for support &amp; resources. See 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for assistance in selecting mental health support services.</a:t>
            </a:r>
          </a:p>
        </p:txBody>
      </p:sp>
      <p:sp>
        <p:nvSpPr>
          <p:cNvPr id="38" name="Rectangle: Rounded Corners 61">
            <a:extLst>
              <a:ext uri="{FF2B5EF4-FFF2-40B4-BE49-F238E27FC236}">
                <a16:creationId xmlns:a16="http://schemas.microsoft.com/office/drawing/2014/main" id="{7A14AFC3-D00F-666B-CE3B-F2497E8B6462}"/>
              </a:ext>
            </a:extLst>
          </p:cNvPr>
          <p:cNvSpPr/>
          <p:nvPr/>
        </p:nvSpPr>
        <p:spPr>
          <a:xfrm>
            <a:off x="2230393" y="3400338"/>
            <a:ext cx="1817615" cy="2414470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</a:t>
            </a:r>
            <a:r>
              <a:rPr lang="en-US" sz="95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g.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Share mental health resources.</a:t>
            </a:r>
          </a:p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e.</a:t>
            </a:r>
            <a:r>
              <a:rPr lang="en-US" sz="95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g.</a:t>
            </a:r>
            <a:r>
              <a:rPr lang="en-US" sz="950" dirty="0">
                <a:solidFill>
                  <a:schemeClr val="tx1"/>
                </a:solidFill>
                <a:latin typeface="Be Vietnam Pro" pitchFamily="2" charset="0"/>
                <a:ea typeface="Open Sans" pitchFamily="2" charset="0"/>
                <a:cs typeface="Open Sans" pitchFamily="2" charset="0"/>
              </a:rPr>
              <a:t> Promote initiatives.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E08FC3-51F7-E551-A0D5-E29FD237F18D}"/>
              </a:ext>
            </a:extLst>
          </p:cNvPr>
          <p:cNvSpPr txBox="1"/>
          <p:nvPr/>
        </p:nvSpPr>
        <p:spPr>
          <a:xfrm>
            <a:off x="352318" y="3019504"/>
            <a:ext cx="9317496" cy="339946"/>
          </a:xfrm>
          <a:prstGeom prst="rect">
            <a:avLst/>
          </a:prstGeom>
          <a:solidFill>
            <a:srgbClr val="2EB821"/>
          </a:solidFill>
        </p:spPr>
        <p:txBody>
          <a:bodyPr wrap="square" lIns="0" tIns="72000" rIns="0" bIns="720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Key Initiatives</a:t>
            </a:r>
            <a:endParaRPr kumimoji="0" lang="en-US" sz="1400" b="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0B07BF-6915-1693-73D0-F54D11EA2361}"/>
              </a:ext>
            </a:extLst>
          </p:cNvPr>
          <p:cNvSpPr txBox="1"/>
          <p:nvPr/>
        </p:nvSpPr>
        <p:spPr>
          <a:xfrm>
            <a:off x="9770301" y="278687"/>
            <a:ext cx="2240723" cy="648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00" dirty="0"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lang="en-US" sz="1400" dirty="0">
                <a:highlight>
                  <a:srgbClr val="FFFF00"/>
                </a:highlight>
                <a:latin typeface="Be Vietnam Pro" pitchFamily="2" charset="0"/>
                <a:ea typeface="Open Sans" pitchFamily="2" charset="0"/>
                <a:cs typeface="Open Sans" pitchFamily="2" charset="0"/>
              </a:rPr>
              <a:t>insert logo here</a:t>
            </a:r>
            <a:r>
              <a:rPr lang="en-US" sz="1400" dirty="0"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2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C01B2D66-6663-D028-A78A-159A6D05BB37}"/>
              </a:ext>
            </a:extLst>
          </p:cNvPr>
          <p:cNvSpPr txBox="1">
            <a:spLocks/>
          </p:cNvSpPr>
          <p:nvPr/>
        </p:nvSpPr>
        <p:spPr>
          <a:xfrm>
            <a:off x="577166" y="60853"/>
            <a:ext cx="9191562" cy="683543"/>
          </a:xfrm>
          <a:prstGeom prst="rect">
            <a:avLst/>
          </a:prstGeom>
        </p:spPr>
        <p:txBody>
          <a:bodyPr/>
          <a:lstStyle>
            <a:lvl1pPr algn="ctr" defTabSz="1219139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2191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effectLst/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&lt;</a:t>
            </a: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solidFill>
                  <a:srgbClr val="2EB821"/>
                </a:solidFill>
                <a:effectLst/>
                <a:highlight>
                  <a:srgbClr val="FFFF00"/>
                </a:highlight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INSERT </a:t>
            </a:r>
            <a:r>
              <a:rPr lang="en-US" sz="2000" b="1" spc="-68" dirty="0">
                <a:solidFill>
                  <a:srgbClr val="2EB821"/>
                </a:solidFill>
                <a:highlight>
                  <a:srgbClr val="FFFF00"/>
                </a:highlight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CLUB/SPORTING GROUP</a:t>
            </a: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solidFill>
                  <a:srgbClr val="2EB821"/>
                </a:solidFill>
                <a:effectLst/>
                <a:highlight>
                  <a:srgbClr val="FFFF00"/>
                </a:highlight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 NAME HERE</a:t>
            </a:r>
            <a:r>
              <a:rPr kumimoji="0" lang="en-US" sz="2000" b="1" i="0" u="none" strike="noStrike" kern="1200" cap="none" spc="-68" normalizeH="0" baseline="0" noProof="0" dirty="0">
                <a:ln>
                  <a:noFill/>
                </a:ln>
                <a:solidFill>
                  <a:srgbClr val="2EB821"/>
                </a:solidFill>
                <a:effectLst/>
                <a:uLnTx/>
                <a:uFillTx/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&gt; MENTAL HEALTH AND WELLBEING STRATEGY</a:t>
            </a:r>
          </a:p>
          <a:p>
            <a:pPr marL="0" marR="0" lvl="0" indent="0" defTabSz="12191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-68" dirty="0">
                <a:solidFill>
                  <a:srgbClr val="2EB821"/>
                </a:solidFill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&lt;</a:t>
            </a:r>
            <a:r>
              <a:rPr lang="en-US" sz="2000" b="1" spc="-68" dirty="0">
                <a:solidFill>
                  <a:srgbClr val="2EB821"/>
                </a:solidFill>
                <a:highlight>
                  <a:srgbClr val="FFFF00"/>
                </a:highlight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INSERT YEAR(S) HERE</a:t>
            </a:r>
            <a:r>
              <a:rPr lang="en-US" sz="2000" b="1" spc="-68" dirty="0">
                <a:solidFill>
                  <a:srgbClr val="2EB821"/>
                </a:solidFill>
                <a:latin typeface="Balboa Light" panose="020B0304040203020204" pitchFamily="34" charset="0"/>
                <a:ea typeface="Open Sans" pitchFamily="2" charset="0"/>
                <a:cs typeface="Open Sans" pitchFamily="2" charset="0"/>
              </a:rPr>
              <a:t>&gt;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EB821"/>
              </a:solidFill>
              <a:effectLst/>
              <a:uLnTx/>
              <a:uFillTx/>
              <a:latin typeface="Balboa Light" panose="020B0304040203020204" pitchFamily="34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9087B8-143D-B781-B5E6-772F93E1842C}"/>
              </a:ext>
            </a:extLst>
          </p:cNvPr>
          <p:cNvSpPr/>
          <p:nvPr/>
        </p:nvSpPr>
        <p:spPr>
          <a:xfrm>
            <a:off x="9768728" y="987280"/>
            <a:ext cx="2242297" cy="5575963"/>
          </a:xfrm>
          <a:prstGeom prst="roundRect">
            <a:avLst>
              <a:gd name="adj" fmla="val 0"/>
            </a:avLst>
          </a:prstGeom>
          <a:solidFill>
            <a:srgbClr val="2EB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8000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Vision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Purpose</a:t>
            </a:r>
          </a:p>
          <a:p>
            <a:pPr marR="0" lvl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95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95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Mental Health and Wellbeing </a:t>
            </a:r>
            <a:r>
              <a:rPr kumimoji="0" lang="en-US" sz="1200" u="non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Outputs</a:t>
            </a:r>
          </a:p>
          <a:p>
            <a:pPr marR="0" lvl="0" algn="l" defTabSz="121917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tabLst/>
              <a:defRPr/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97BCB0-82DC-08C9-32E2-6AEE3B172908}"/>
              </a:ext>
            </a:extLst>
          </p:cNvPr>
          <p:cNvSpPr txBox="1"/>
          <p:nvPr/>
        </p:nvSpPr>
        <p:spPr>
          <a:xfrm>
            <a:off x="352318" y="997081"/>
            <a:ext cx="9317496" cy="339947"/>
          </a:xfrm>
          <a:prstGeom prst="rect">
            <a:avLst/>
          </a:prstGeom>
          <a:solidFill>
            <a:srgbClr val="BAD903"/>
          </a:solidFill>
        </p:spPr>
        <p:txBody>
          <a:bodyPr wrap="square" lIns="0" tIns="72000" rIns="0" bIns="720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Key</a:t>
            </a:r>
            <a:r>
              <a:rPr kumimoji="0" lang="en-US" sz="1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 Objectives</a:t>
            </a:r>
            <a:endParaRPr kumimoji="0" lang="en-US" sz="1400" b="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2" name="Rectangle: Rounded Corners 61">
            <a:extLst>
              <a:ext uri="{FF2B5EF4-FFF2-40B4-BE49-F238E27FC236}">
                <a16:creationId xmlns:a16="http://schemas.microsoft.com/office/drawing/2014/main" id="{05E56DDF-68C5-7152-CEA9-3C2AF45CEC95}"/>
              </a:ext>
            </a:extLst>
          </p:cNvPr>
          <p:cNvSpPr/>
          <p:nvPr/>
        </p:nvSpPr>
        <p:spPr>
          <a:xfrm>
            <a:off x="355620" y="1379288"/>
            <a:ext cx="1817615" cy="1595779"/>
          </a:xfrm>
          <a:prstGeom prst="roundRect">
            <a:avLst>
              <a:gd name="adj" fmla="val 1917"/>
            </a:avLst>
          </a:prstGeom>
          <a:solidFill>
            <a:schemeClr val="bg1"/>
          </a:solidFill>
          <a:ln>
            <a:solidFill>
              <a:srgbClr val="BAD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>
              <a:defRPr/>
            </a:pPr>
            <a:endParaRPr lang="en-US" sz="950" dirty="0">
              <a:solidFill>
                <a:schemeClr val="bg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Rectangle: Rounded Corners 61">
            <a:extLst>
              <a:ext uri="{FF2B5EF4-FFF2-40B4-BE49-F238E27FC236}">
                <a16:creationId xmlns:a16="http://schemas.microsoft.com/office/drawing/2014/main" id="{FAD35B80-C602-4777-355F-E4AACB61B899}"/>
              </a:ext>
            </a:extLst>
          </p:cNvPr>
          <p:cNvSpPr/>
          <p:nvPr/>
        </p:nvSpPr>
        <p:spPr>
          <a:xfrm>
            <a:off x="4106417" y="1378106"/>
            <a:ext cx="1816952" cy="1596964"/>
          </a:xfrm>
          <a:prstGeom prst="roundRect">
            <a:avLst>
              <a:gd name="adj" fmla="val 1917"/>
            </a:avLst>
          </a:prstGeom>
          <a:solidFill>
            <a:schemeClr val="bg1"/>
          </a:solidFill>
          <a:ln>
            <a:solidFill>
              <a:srgbClr val="BAD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endParaRPr lang="en-US" sz="950" dirty="0">
              <a:solidFill>
                <a:schemeClr val="bg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7" name="Rectangle: Rounded Corners 61">
            <a:extLst>
              <a:ext uri="{FF2B5EF4-FFF2-40B4-BE49-F238E27FC236}">
                <a16:creationId xmlns:a16="http://schemas.microsoft.com/office/drawing/2014/main" id="{070C18E1-C3DB-322E-DEF0-B592C40DEE05}"/>
              </a:ext>
            </a:extLst>
          </p:cNvPr>
          <p:cNvSpPr/>
          <p:nvPr/>
        </p:nvSpPr>
        <p:spPr>
          <a:xfrm>
            <a:off x="5981484" y="1378104"/>
            <a:ext cx="1815108" cy="1596963"/>
          </a:xfrm>
          <a:prstGeom prst="roundRect">
            <a:avLst>
              <a:gd name="adj" fmla="val 1917"/>
            </a:avLst>
          </a:prstGeom>
          <a:solidFill>
            <a:schemeClr val="bg1"/>
          </a:solidFill>
          <a:ln>
            <a:solidFill>
              <a:srgbClr val="BAD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endParaRPr lang="en-US" sz="950" dirty="0">
              <a:solidFill>
                <a:schemeClr val="bg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8" name="Rectangle: Rounded Corners 61">
            <a:extLst>
              <a:ext uri="{FF2B5EF4-FFF2-40B4-BE49-F238E27FC236}">
                <a16:creationId xmlns:a16="http://schemas.microsoft.com/office/drawing/2014/main" id="{BA5E6656-4613-1E89-9770-3595BA16BFDB}"/>
              </a:ext>
            </a:extLst>
          </p:cNvPr>
          <p:cNvSpPr/>
          <p:nvPr/>
        </p:nvSpPr>
        <p:spPr>
          <a:xfrm>
            <a:off x="7854706" y="1379287"/>
            <a:ext cx="1815108" cy="1595780"/>
          </a:xfrm>
          <a:prstGeom prst="roundRect">
            <a:avLst>
              <a:gd name="adj" fmla="val 1917"/>
            </a:avLst>
          </a:prstGeom>
          <a:solidFill>
            <a:schemeClr val="bg1"/>
          </a:solidFill>
          <a:ln>
            <a:solidFill>
              <a:srgbClr val="BAD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endParaRPr lang="en-US" sz="950" dirty="0">
              <a:solidFill>
                <a:schemeClr val="bg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9" name="Rectangle: Rounded Corners 61">
            <a:extLst>
              <a:ext uri="{FF2B5EF4-FFF2-40B4-BE49-F238E27FC236}">
                <a16:creationId xmlns:a16="http://schemas.microsoft.com/office/drawing/2014/main" id="{C4527CC3-F777-B3CA-F543-76FCBD6D1A33}"/>
              </a:ext>
            </a:extLst>
          </p:cNvPr>
          <p:cNvSpPr/>
          <p:nvPr/>
        </p:nvSpPr>
        <p:spPr>
          <a:xfrm>
            <a:off x="2231350" y="1375741"/>
            <a:ext cx="1816952" cy="1599329"/>
          </a:xfrm>
          <a:prstGeom prst="roundRect">
            <a:avLst>
              <a:gd name="adj" fmla="val 1917"/>
            </a:avLst>
          </a:prstGeom>
          <a:solidFill>
            <a:schemeClr val="bg1"/>
          </a:solidFill>
          <a:ln>
            <a:solidFill>
              <a:srgbClr val="BAD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9525" defTabSz="1219170"/>
            <a:endParaRPr lang="en-US" sz="950" dirty="0">
              <a:solidFill>
                <a:schemeClr val="bg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3" name="TextBox 63">
            <a:extLst>
              <a:ext uri="{FF2B5EF4-FFF2-40B4-BE49-F238E27FC236}">
                <a16:creationId xmlns:a16="http://schemas.microsoft.com/office/drawing/2014/main" id="{2994A43B-1E33-40E8-806D-9F3E7A581EA6}"/>
              </a:ext>
            </a:extLst>
          </p:cNvPr>
          <p:cNvSpPr txBox="1"/>
          <p:nvPr/>
        </p:nvSpPr>
        <p:spPr>
          <a:xfrm>
            <a:off x="356416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354013" algn="l"/>
              </a:tabLs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	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R="0" lvl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390525" algn="l"/>
              </a:tabLs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</a:t>
            </a:r>
            <a:endParaRPr kumimoji="0" lang="en-AU" sz="900" b="1" u="none" strike="noStrike" kern="1200" cap="none" spc="0" normalizeH="0" baseline="0" noProof="0" dirty="0"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4" name="TextBox 63">
            <a:extLst>
              <a:ext uri="{FF2B5EF4-FFF2-40B4-BE49-F238E27FC236}">
                <a16:creationId xmlns:a16="http://schemas.microsoft.com/office/drawing/2014/main" id="{0E5BFAA9-76BA-8D53-BA1C-2817C648D5A8}"/>
              </a:ext>
            </a:extLst>
          </p:cNvPr>
          <p:cNvSpPr txBox="1"/>
          <p:nvPr/>
        </p:nvSpPr>
        <p:spPr>
          <a:xfrm>
            <a:off x="2230084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spcAft>
                <a:spcPts val="300"/>
              </a:spcAf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</a:t>
            </a:r>
          </a:p>
          <a:p>
            <a:pPr defTabSz="1219170">
              <a:spcAft>
                <a:spcPts val="300"/>
              </a:spcAft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</a:t>
            </a:r>
            <a:endParaRPr kumimoji="0" lang="en-AU" sz="900" b="1" u="none" strike="noStrike" kern="1200" cap="none" spc="0" normalizeH="0" baseline="0" noProof="0" dirty="0"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5" name="TextBox 63">
            <a:extLst>
              <a:ext uri="{FF2B5EF4-FFF2-40B4-BE49-F238E27FC236}">
                <a16:creationId xmlns:a16="http://schemas.microsoft.com/office/drawing/2014/main" id="{629181CD-3297-286F-233F-DA8BBF8FBDE1}"/>
              </a:ext>
            </a:extLst>
          </p:cNvPr>
          <p:cNvSpPr txBox="1"/>
          <p:nvPr/>
        </p:nvSpPr>
        <p:spPr>
          <a:xfrm>
            <a:off x="4103752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  <a:endParaRPr lang="en-AU" sz="900" dirty="0">
              <a:latin typeface="Be Vietnam Pro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</a:t>
            </a:r>
            <a:endParaRPr kumimoji="0" lang="en-AU" sz="900" b="1" u="none" strike="noStrike" kern="1200" cap="none" spc="0" normalizeH="0" baseline="0" noProof="0" dirty="0"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6" name="TextBox 63">
            <a:extLst>
              <a:ext uri="{FF2B5EF4-FFF2-40B4-BE49-F238E27FC236}">
                <a16:creationId xmlns:a16="http://schemas.microsoft.com/office/drawing/2014/main" id="{5948966C-29B0-3E35-2276-7F2BE40F4A96}"/>
              </a:ext>
            </a:extLst>
          </p:cNvPr>
          <p:cNvSpPr txBox="1"/>
          <p:nvPr/>
        </p:nvSpPr>
        <p:spPr>
          <a:xfrm>
            <a:off x="5977420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</a:t>
            </a:r>
            <a:endParaRPr kumimoji="0" lang="en-AU" sz="900" b="1" u="none" strike="noStrike" kern="1200" cap="none" spc="0" normalizeH="0" baseline="0" noProof="0" dirty="0"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7" name="TextBox 63">
            <a:extLst>
              <a:ext uri="{FF2B5EF4-FFF2-40B4-BE49-F238E27FC236}">
                <a16:creationId xmlns:a16="http://schemas.microsoft.com/office/drawing/2014/main" id="{8C8F3484-6054-67E0-F677-6FA05725C875}"/>
              </a:ext>
            </a:extLst>
          </p:cNvPr>
          <p:cNvSpPr txBox="1"/>
          <p:nvPr/>
        </p:nvSpPr>
        <p:spPr>
          <a:xfrm>
            <a:off x="7851087" y="5976329"/>
            <a:ext cx="1817615" cy="586913"/>
          </a:xfrm>
          <a:prstGeom prst="rect">
            <a:avLst/>
          </a:prstGeom>
          <a:noFill/>
          <a:ln w="12700">
            <a:solidFill>
              <a:srgbClr val="2EB821"/>
            </a:solidFill>
          </a:ln>
        </p:spPr>
        <p:txBody>
          <a:bodyPr wrap="square" tIns="90000" bIns="9000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WHO: </a:t>
            </a: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u="none" strike="noStrike" kern="1200" cap="none" spc="0" normalizeH="0" baseline="0" noProof="0" dirty="0">
                <a:effectLst/>
                <a:uLnTx/>
                <a:uFillTx/>
                <a:latin typeface="Be Vietnam Pro" pitchFamily="2" charset="0"/>
                <a:ea typeface="Open Sans" pitchFamily="2" charset="0"/>
                <a:cs typeface="Open Sans" pitchFamily="2" charset="0"/>
              </a:rPr>
              <a:t>WHEN: </a:t>
            </a:r>
            <a:endParaRPr kumimoji="0" lang="en-AU" sz="900" b="1" u="none" strike="noStrike" kern="1200" cap="none" spc="0" normalizeH="0" baseline="0" noProof="0" dirty="0">
              <a:effectLst/>
              <a:uLnTx/>
              <a:uFillTx/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2" name="Rectangle: Rounded Corners 61">
            <a:extLst>
              <a:ext uri="{FF2B5EF4-FFF2-40B4-BE49-F238E27FC236}">
                <a16:creationId xmlns:a16="http://schemas.microsoft.com/office/drawing/2014/main" id="{821270B6-63F9-33BB-6717-19CC13AE889F}"/>
              </a:ext>
            </a:extLst>
          </p:cNvPr>
          <p:cNvSpPr/>
          <p:nvPr/>
        </p:nvSpPr>
        <p:spPr>
          <a:xfrm>
            <a:off x="355622" y="3403884"/>
            <a:ext cx="1817615" cy="2414470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lvl="0" defTabSz="1219170">
              <a:spcAft>
                <a:spcPts val="600"/>
              </a:spcAft>
              <a:defRPr/>
            </a:pPr>
            <a:endParaRPr lang="en-US" sz="950" b="1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Rectangle: Rounded Corners 61">
            <a:extLst>
              <a:ext uri="{FF2B5EF4-FFF2-40B4-BE49-F238E27FC236}">
                <a16:creationId xmlns:a16="http://schemas.microsoft.com/office/drawing/2014/main" id="{A7BA7F6C-698C-7BF3-0D28-1353ED35805E}"/>
              </a:ext>
            </a:extLst>
          </p:cNvPr>
          <p:cNvSpPr/>
          <p:nvPr/>
        </p:nvSpPr>
        <p:spPr>
          <a:xfrm>
            <a:off x="4105164" y="3402701"/>
            <a:ext cx="1817615" cy="2412107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4" name="Rectangle: Rounded Corners 61">
            <a:extLst>
              <a:ext uri="{FF2B5EF4-FFF2-40B4-BE49-F238E27FC236}">
                <a16:creationId xmlns:a16="http://schemas.microsoft.com/office/drawing/2014/main" id="{DB728B0C-3FC6-A2AC-362D-2464E37FB773}"/>
              </a:ext>
            </a:extLst>
          </p:cNvPr>
          <p:cNvSpPr/>
          <p:nvPr/>
        </p:nvSpPr>
        <p:spPr>
          <a:xfrm>
            <a:off x="5979935" y="3402700"/>
            <a:ext cx="1817615" cy="2412107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marL="171450" indent="-171450" defTabSz="121917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Rectangle: Rounded Corners 61">
            <a:extLst>
              <a:ext uri="{FF2B5EF4-FFF2-40B4-BE49-F238E27FC236}">
                <a16:creationId xmlns:a16="http://schemas.microsoft.com/office/drawing/2014/main" id="{BCEB092F-42F9-A578-59A1-E74484D495E9}"/>
              </a:ext>
            </a:extLst>
          </p:cNvPr>
          <p:cNvSpPr/>
          <p:nvPr/>
        </p:nvSpPr>
        <p:spPr>
          <a:xfrm>
            <a:off x="7854705" y="3403883"/>
            <a:ext cx="1817615" cy="2414471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8" name="Rectangle: Rounded Corners 61">
            <a:extLst>
              <a:ext uri="{FF2B5EF4-FFF2-40B4-BE49-F238E27FC236}">
                <a16:creationId xmlns:a16="http://schemas.microsoft.com/office/drawing/2014/main" id="{7A14AFC3-D00F-666B-CE3B-F2497E8B6462}"/>
              </a:ext>
            </a:extLst>
          </p:cNvPr>
          <p:cNvSpPr/>
          <p:nvPr/>
        </p:nvSpPr>
        <p:spPr>
          <a:xfrm>
            <a:off x="2230393" y="3400338"/>
            <a:ext cx="1817615" cy="2414470"/>
          </a:xfrm>
          <a:prstGeom prst="roundRect">
            <a:avLst>
              <a:gd name="adj" fmla="val 0"/>
            </a:avLst>
          </a:prstGeom>
          <a:noFill/>
          <a:ln>
            <a:solidFill>
              <a:srgbClr val="2EB8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bIns="144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en-US" sz="950" dirty="0">
              <a:solidFill>
                <a:schemeClr val="tx1"/>
              </a:solidFill>
              <a:latin typeface="Be Vietnam Pro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E08FC3-51F7-E551-A0D5-E29FD237F18D}"/>
              </a:ext>
            </a:extLst>
          </p:cNvPr>
          <p:cNvSpPr txBox="1"/>
          <p:nvPr/>
        </p:nvSpPr>
        <p:spPr>
          <a:xfrm>
            <a:off x="352318" y="3019504"/>
            <a:ext cx="9317496" cy="339946"/>
          </a:xfrm>
          <a:prstGeom prst="rect">
            <a:avLst/>
          </a:prstGeom>
          <a:solidFill>
            <a:srgbClr val="2EB821"/>
          </a:solidFill>
        </p:spPr>
        <p:txBody>
          <a:bodyPr wrap="square" lIns="0" tIns="72000" rIns="0" bIns="720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 Vietnam Pro SemiBold" pitchFamily="2" charset="0"/>
                <a:ea typeface="Open Sans" pitchFamily="2" charset="0"/>
                <a:cs typeface="Open Sans" pitchFamily="2" charset="0"/>
              </a:rPr>
              <a:t>Key Initiatives</a:t>
            </a:r>
            <a:endParaRPr kumimoji="0" lang="en-US" sz="1400" b="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 Vietnam Pro SemiBold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0B07BF-6915-1693-73D0-F54D11EA2361}"/>
              </a:ext>
            </a:extLst>
          </p:cNvPr>
          <p:cNvSpPr txBox="1"/>
          <p:nvPr/>
        </p:nvSpPr>
        <p:spPr>
          <a:xfrm>
            <a:off x="9770301" y="278687"/>
            <a:ext cx="2240723" cy="648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00" dirty="0">
                <a:latin typeface="Be Vietnam Pro" pitchFamily="2" charset="0"/>
                <a:ea typeface="Open Sans" pitchFamily="2" charset="0"/>
                <a:cs typeface="Open Sans" pitchFamily="2" charset="0"/>
              </a:rPr>
              <a:t>&lt;</a:t>
            </a:r>
            <a:r>
              <a:rPr lang="en-US" sz="1400" dirty="0">
                <a:highlight>
                  <a:srgbClr val="FFFF00"/>
                </a:highlight>
                <a:latin typeface="Be Vietnam Pro" pitchFamily="2" charset="0"/>
                <a:ea typeface="Open Sans" pitchFamily="2" charset="0"/>
                <a:cs typeface="Open Sans" pitchFamily="2" charset="0"/>
              </a:rPr>
              <a:t>insert logo here</a:t>
            </a:r>
            <a:r>
              <a:rPr lang="en-US" sz="1400" dirty="0">
                <a:latin typeface="Be Vietnam Pro" pitchFamily="2" charset="0"/>
                <a:ea typeface="Open Sans" pitchFamily="2" charset="0"/>
                <a:cs typeface="Open Sans" pitchFamily="2" charset="0"/>
              </a:rPr>
              <a:t>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81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F9CBE2AF81A543875B41048679613F" ma:contentTypeVersion="17" ma:contentTypeDescription="Create a new document." ma:contentTypeScope="" ma:versionID="d79eb1580c5c44dffbd474183a965923">
  <xsd:schema xmlns:xsd="http://www.w3.org/2001/XMLSchema" xmlns:xs="http://www.w3.org/2001/XMLSchema" xmlns:p="http://schemas.microsoft.com/office/2006/metadata/properties" xmlns:ns2="190807ce-7121-479a-9e01-1e09f0de0125" xmlns:ns3="ebd63168-4463-497c-8aff-d5b5dae4b512" targetNamespace="http://schemas.microsoft.com/office/2006/metadata/properties" ma:root="true" ma:fieldsID="c95ca6632616be153983d7e7ed497596" ns2:_="" ns3:_="">
    <xsd:import namespace="190807ce-7121-479a-9e01-1e09f0de0125"/>
    <xsd:import namespace="ebd63168-4463-497c-8aff-d5b5dae4b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807ce-7121-479a-9e01-1e09f0de0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6ef25b-e6c2-4c2c-882a-211b5ea11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63168-4463-497c-8aff-d5b5dae4b51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d80414-c66e-4206-863b-30f41afd965a}" ma:internalName="TaxCatchAll" ma:showField="CatchAllData" ma:web="ebd63168-4463-497c-8aff-d5b5dae4b5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0807ce-7121-479a-9e01-1e09f0de0125">
      <Terms xmlns="http://schemas.microsoft.com/office/infopath/2007/PartnerControls"/>
    </lcf76f155ced4ddcb4097134ff3c332f>
    <TaxCatchAll xmlns="ebd63168-4463-497c-8aff-d5b5dae4b512" xsi:nil="true"/>
  </documentManagement>
</p:properties>
</file>

<file path=customXml/itemProps1.xml><?xml version="1.0" encoding="utf-8"?>
<ds:datastoreItem xmlns:ds="http://schemas.openxmlformats.org/officeDocument/2006/customXml" ds:itemID="{95392610-DF28-443E-A367-74850EED08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FB7071-079B-4E71-BCE6-7F1421BE4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807ce-7121-479a-9e01-1e09f0de0125"/>
    <ds:schemaRef ds:uri="ebd63168-4463-497c-8aff-d5b5dae4b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A8D2DE-386C-4E6B-A887-414C0451C64E}">
  <ds:schemaRefs>
    <ds:schemaRef ds:uri="http://schemas.microsoft.com/office/2006/metadata/properties"/>
    <ds:schemaRef ds:uri="http://schemas.microsoft.com/office/infopath/2007/PartnerControls"/>
    <ds:schemaRef ds:uri="190807ce-7121-479a-9e01-1e09f0de0125"/>
    <ds:schemaRef ds:uri="ebd63168-4463-497c-8aff-d5b5dae4b5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7365</TotalTime>
  <Words>493</Words>
  <Application>Microsoft Office PowerPoint</Application>
  <PresentationFormat>Widescreen</PresentationFormat>
  <Paragraphs>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Balboa Light</vt:lpstr>
      <vt:lpstr>Be Vietnam Pro</vt:lpstr>
      <vt:lpstr>Be Vietnam Pro SemiBold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Kellie Lewis</dc:creator>
  <cp:lastModifiedBy>Rhys King</cp:lastModifiedBy>
  <cp:revision>19</cp:revision>
  <cp:lastPrinted>2023-07-03T05:36:15Z</cp:lastPrinted>
  <dcterms:created xsi:type="dcterms:W3CDTF">2023-06-24T08:44:27Z</dcterms:created>
  <dcterms:modified xsi:type="dcterms:W3CDTF">2023-09-12T04:53:28Z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85E38233-9B1C-4628-8835-BCDC7601A262</vt:lpwstr>
  </property>
  <property fmtid="{D5CDD505-2E9C-101B-9397-08002B2CF9AE}" pid="3" name="ArticulatePath">
    <vt:lpwstr>https://d.docs.live.net/1ecd43b7704c5657/Desktop/SportWest/03_SW_eToolkits/01_SSA eToolkit/Rhys Rev Docs/SSA_eToolkit_Mental Health and Wellbeing Strategy_Template_Draft_v1.0</vt:lpwstr>
  </property>
  <property fmtid="{D5CDD505-2E9C-101B-9397-08002B2CF9AE}" pid="4" name="ContentTypeId">
    <vt:lpwstr>0x0101007FF9CBE2AF81A543875B41048679613F</vt:lpwstr>
  </property>
</Properties>
</file>